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62" r:id="rId5"/>
    <p:sldId id="259" r:id="rId6"/>
    <p:sldId id="260" r:id="rId7"/>
    <p:sldId id="261" r:id="rId8"/>
    <p:sldId id="267" r:id="rId9"/>
    <p:sldId id="263" r:id="rId10"/>
    <p:sldId id="264" r:id="rId11"/>
    <p:sldId id="265" r:id="rId12"/>
    <p:sldId id="266" r:id="rId13"/>
    <p:sldId id="257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7D8878-6A68-D1B7-16DF-6F20F890EDB3}" v="3213" dt="2020-05-04T18:58:23.9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French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Activity 3 -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1D7B0-FC0E-4F91-A92F-B7AA0FB63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Helping Verbs - </a:t>
            </a:r>
            <a:r>
              <a:rPr lang="en-US" dirty="0" err="1">
                <a:cs typeface="Calibri Light"/>
              </a:rPr>
              <a:t>avoir</a:t>
            </a:r>
            <a:endParaRPr lang="en-US" dirty="0" err="1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51810AFF-8E3F-4D25-ACAF-DDF9D02027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22125"/>
              </p:ext>
            </p:extLst>
          </p:nvPr>
        </p:nvGraphicFramePr>
        <p:xfrm>
          <a:off x="1020792" y="1825924"/>
          <a:ext cx="10639519" cy="40163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22874">
                  <a:extLst>
                    <a:ext uri="{9D8B030D-6E8A-4147-A177-3AD203B41FA5}">
                      <a16:colId xmlns:a16="http://schemas.microsoft.com/office/drawing/2014/main" val="277646626"/>
                    </a:ext>
                  </a:extLst>
                </a:gridCol>
                <a:gridCol w="5416645">
                  <a:extLst>
                    <a:ext uri="{9D8B030D-6E8A-4147-A177-3AD203B41FA5}">
                      <a16:colId xmlns:a16="http://schemas.microsoft.com/office/drawing/2014/main" val="905404560"/>
                    </a:ext>
                  </a:extLst>
                </a:gridCol>
              </a:tblGrid>
              <a:tr h="1338791">
                <a:tc>
                  <a:txBody>
                    <a:bodyPr/>
                    <a:lstStyle/>
                    <a:p>
                      <a:r>
                        <a:rPr lang="en-US" sz="4400" b="0" dirty="0"/>
                        <a:t>Je </a:t>
                      </a:r>
                      <a:r>
                        <a:rPr lang="en-US" sz="4400" b="0" dirty="0">
                          <a:solidFill>
                            <a:srgbClr val="0070C0"/>
                          </a:solidFill>
                        </a:rPr>
                        <a:t>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0" dirty="0"/>
                        <a:t>Nous </a:t>
                      </a:r>
                      <a:r>
                        <a:rPr lang="en-US" sz="4400" b="0" dirty="0" err="1">
                          <a:solidFill>
                            <a:srgbClr val="0070C0"/>
                          </a:solidFill>
                        </a:rPr>
                        <a:t>avons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45097"/>
                  </a:ext>
                </a:extLst>
              </a:tr>
              <a:tr h="1338791">
                <a:tc>
                  <a:txBody>
                    <a:bodyPr/>
                    <a:lstStyle/>
                    <a:p>
                      <a:r>
                        <a:rPr lang="en-US" sz="4400" dirty="0"/>
                        <a:t>Tu </a:t>
                      </a:r>
                      <a:r>
                        <a:rPr lang="en-US" sz="4400" dirty="0">
                          <a:solidFill>
                            <a:srgbClr val="0070C0"/>
                          </a:solidFill>
                        </a:rPr>
                        <a:t>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Vous </a:t>
                      </a:r>
                      <a:r>
                        <a:rPr lang="en-US" sz="4400" dirty="0" err="1">
                          <a:solidFill>
                            <a:srgbClr val="0070C0"/>
                          </a:solidFill>
                        </a:rPr>
                        <a:t>avez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110911"/>
                  </a:ext>
                </a:extLst>
              </a:tr>
              <a:tr h="1338791">
                <a:tc>
                  <a:txBody>
                    <a:bodyPr/>
                    <a:lstStyle/>
                    <a:p>
                      <a:r>
                        <a:rPr lang="en-US" sz="4400" dirty="0"/>
                        <a:t>Il/</a:t>
                      </a:r>
                      <a:r>
                        <a:rPr lang="en-US" sz="4400" dirty="0" err="1"/>
                        <a:t>elle</a:t>
                      </a:r>
                      <a:r>
                        <a:rPr lang="en-US" sz="4400" dirty="0"/>
                        <a:t>/on </a:t>
                      </a:r>
                      <a:r>
                        <a:rPr lang="en-US" sz="4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Ils</a:t>
                      </a:r>
                      <a:r>
                        <a:rPr lang="en-US" sz="4400" dirty="0"/>
                        <a:t>/</a:t>
                      </a:r>
                      <a:r>
                        <a:rPr lang="en-US" sz="4400" dirty="0" err="1"/>
                        <a:t>elles</a:t>
                      </a:r>
                      <a:r>
                        <a:rPr lang="en-US" sz="4400" dirty="0"/>
                        <a:t> </a:t>
                      </a:r>
                      <a:r>
                        <a:rPr lang="en-US" sz="4400" dirty="0" err="1">
                          <a:solidFill>
                            <a:srgbClr val="0070C0"/>
                          </a:solidFill>
                        </a:rPr>
                        <a:t>ont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282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554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9C30B-A119-45E8-8501-A09F610F5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Helping Verbs - </a:t>
            </a:r>
            <a:r>
              <a:rPr lang="en-US" dirty="0" err="1">
                <a:cs typeface="Calibri Light"/>
              </a:rPr>
              <a:t>etre</a:t>
            </a:r>
            <a:endParaRPr lang="en-US" dirty="0" err="1"/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ABCDDB05-A01F-4006-ADD7-DE7C3108DB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050829"/>
              </p:ext>
            </p:extLst>
          </p:nvPr>
        </p:nvGraphicFramePr>
        <p:xfrm>
          <a:off x="1020792" y="1825924"/>
          <a:ext cx="10639519" cy="40163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22874">
                  <a:extLst>
                    <a:ext uri="{9D8B030D-6E8A-4147-A177-3AD203B41FA5}">
                      <a16:colId xmlns:a16="http://schemas.microsoft.com/office/drawing/2014/main" val="277646626"/>
                    </a:ext>
                  </a:extLst>
                </a:gridCol>
                <a:gridCol w="5416645">
                  <a:extLst>
                    <a:ext uri="{9D8B030D-6E8A-4147-A177-3AD203B41FA5}">
                      <a16:colId xmlns:a16="http://schemas.microsoft.com/office/drawing/2014/main" val="905404560"/>
                    </a:ext>
                  </a:extLst>
                </a:gridCol>
              </a:tblGrid>
              <a:tr h="1338791">
                <a:tc>
                  <a:txBody>
                    <a:bodyPr/>
                    <a:lstStyle/>
                    <a:p>
                      <a:r>
                        <a:rPr lang="en-US" sz="4400" b="0" dirty="0"/>
                        <a:t>Je </a:t>
                      </a:r>
                      <a:r>
                        <a:rPr lang="en-US" sz="4400" b="0" dirty="0" err="1">
                          <a:solidFill>
                            <a:srgbClr val="0070C0"/>
                          </a:solidFill>
                        </a:rPr>
                        <a:t>suis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0" dirty="0"/>
                        <a:t>Nous </a:t>
                      </a:r>
                      <a:r>
                        <a:rPr lang="en-US" sz="4400" b="0" dirty="0" err="1">
                          <a:solidFill>
                            <a:srgbClr val="0070C0"/>
                          </a:solidFill>
                        </a:rPr>
                        <a:t>sommes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45097"/>
                  </a:ext>
                </a:extLst>
              </a:tr>
              <a:tr h="1338791">
                <a:tc>
                  <a:txBody>
                    <a:bodyPr/>
                    <a:lstStyle/>
                    <a:p>
                      <a:r>
                        <a:rPr lang="en-US" sz="4400" dirty="0"/>
                        <a:t>Tu </a:t>
                      </a:r>
                      <a:r>
                        <a:rPr lang="en-US" sz="4400" dirty="0">
                          <a:solidFill>
                            <a:srgbClr val="0070C0"/>
                          </a:solidFill>
                        </a:rPr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Vous </a:t>
                      </a:r>
                      <a:r>
                        <a:rPr lang="en-US" sz="4400" dirty="0" err="1">
                          <a:solidFill>
                            <a:srgbClr val="0070C0"/>
                          </a:solidFill>
                        </a:rPr>
                        <a:t>étes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110911"/>
                  </a:ext>
                </a:extLst>
              </a:tr>
              <a:tr h="1338791">
                <a:tc>
                  <a:txBody>
                    <a:bodyPr/>
                    <a:lstStyle/>
                    <a:p>
                      <a:r>
                        <a:rPr lang="en-US" sz="4400" dirty="0"/>
                        <a:t>Il/</a:t>
                      </a:r>
                      <a:r>
                        <a:rPr lang="en-US" sz="4400" dirty="0" err="1"/>
                        <a:t>elle</a:t>
                      </a:r>
                      <a:r>
                        <a:rPr lang="en-US" sz="4400" dirty="0"/>
                        <a:t>/on </a:t>
                      </a:r>
                      <a:r>
                        <a:rPr lang="en-US" sz="4400" dirty="0" err="1">
                          <a:solidFill>
                            <a:srgbClr val="0070C0"/>
                          </a:solidFill>
                        </a:rPr>
                        <a:t>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Ils</a:t>
                      </a:r>
                      <a:r>
                        <a:rPr lang="en-US" sz="4400" dirty="0"/>
                        <a:t>/</a:t>
                      </a:r>
                      <a:r>
                        <a:rPr lang="en-US" sz="4400" dirty="0" err="1"/>
                        <a:t>elles</a:t>
                      </a:r>
                      <a:r>
                        <a:rPr lang="en-US" sz="4400" dirty="0"/>
                        <a:t> </a:t>
                      </a:r>
                      <a:r>
                        <a:rPr lang="en-US" sz="4400" dirty="0" err="1">
                          <a:solidFill>
                            <a:srgbClr val="0070C0"/>
                          </a:solidFill>
                        </a:rPr>
                        <a:t>sont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282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877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07BD9-E00D-4C60-88AB-FAD26CC90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Past Participle: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A252E-EF2F-4174-8CB1-CABA5A89B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dirty="0">
                <a:cs typeface="Calibri" panose="020F0502020204030204"/>
              </a:rPr>
              <a:t>ER verbs: drop the ending and add</a:t>
            </a:r>
            <a:r>
              <a:rPr lang="en-US" dirty="0">
                <a:solidFill>
                  <a:srgbClr val="FF0000"/>
                </a:solidFill>
                <a:cs typeface="Calibri" panose="020F0502020204030204"/>
              </a:rPr>
              <a:t> é</a:t>
            </a:r>
          </a:p>
          <a:p>
            <a:pPr marL="457200" indent="-457200"/>
            <a:r>
              <a:rPr lang="en-US" dirty="0">
                <a:cs typeface="Calibri" panose="020F0502020204030204"/>
              </a:rPr>
              <a:t>IR verbs: drop the ending and add </a:t>
            </a:r>
            <a:r>
              <a:rPr lang="en-US" dirty="0" err="1">
                <a:solidFill>
                  <a:srgbClr val="FF0000"/>
                </a:solidFill>
                <a:cs typeface="Calibri" panose="020F0502020204030204"/>
              </a:rPr>
              <a:t>i</a:t>
            </a:r>
            <a:endParaRPr lang="en-US">
              <a:solidFill>
                <a:srgbClr val="FF0000"/>
              </a:solidFill>
              <a:cs typeface="Calibri" panose="020F0502020204030204"/>
            </a:endParaRPr>
          </a:p>
          <a:p>
            <a:pPr marL="457200" indent="-457200"/>
            <a:r>
              <a:rPr lang="en-US" dirty="0">
                <a:cs typeface="Calibri" panose="020F0502020204030204"/>
              </a:rPr>
              <a:t>RE verbs: drop the ending and add </a:t>
            </a:r>
            <a:r>
              <a:rPr lang="en-US" dirty="0">
                <a:solidFill>
                  <a:srgbClr val="FF0000"/>
                </a:solidFill>
                <a:cs typeface="Calibri" panose="020F0502020204030204"/>
              </a:rPr>
              <a:t>u</a:t>
            </a:r>
          </a:p>
          <a:p>
            <a:pPr marL="457200" indent="-457200"/>
            <a:endParaRPr lang="en-US" dirty="0">
              <a:solidFill>
                <a:srgbClr val="00B05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Example: Nous (</a:t>
            </a:r>
            <a:r>
              <a:rPr lang="en-US" dirty="0" err="1">
                <a:cs typeface="Calibri" panose="020F0502020204030204"/>
              </a:rPr>
              <a:t>jouer</a:t>
            </a:r>
            <a:r>
              <a:rPr lang="en-US" dirty="0">
                <a:cs typeface="Calibri" panose="020F0502020204030204"/>
              </a:rPr>
              <a:t>) au hockey.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Nous </a:t>
            </a:r>
            <a:r>
              <a:rPr lang="en-US" dirty="0" err="1">
                <a:solidFill>
                  <a:srgbClr val="0070C0"/>
                </a:solidFill>
                <a:cs typeface="Calibri" panose="020F0502020204030204"/>
              </a:rPr>
              <a:t>avons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jou</a:t>
            </a:r>
            <a:r>
              <a:rPr lang="en-US" dirty="0" err="1">
                <a:solidFill>
                  <a:srgbClr val="FF0000"/>
                </a:solidFill>
                <a:cs typeface="Calibri" panose="020F0502020204030204"/>
              </a:rPr>
              <a:t>é</a:t>
            </a:r>
            <a:r>
              <a:rPr lang="en-US" dirty="0">
                <a:cs typeface="Calibri" panose="020F0502020204030204"/>
              </a:rPr>
              <a:t> au hockey. </a:t>
            </a:r>
          </a:p>
        </p:txBody>
      </p:sp>
    </p:spTree>
    <p:extLst>
      <p:ext uri="{BB962C8B-B14F-4D97-AF65-F5344CB8AC3E}">
        <p14:creationId xmlns:p14="http://schemas.microsoft.com/office/powerpoint/2010/main" val="225471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7BB2-8AA3-4174-BD49-DE8633EB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Passé </a:t>
            </a:r>
            <a:r>
              <a:rPr lang="en-US" dirty="0" err="1">
                <a:ea typeface="+mj-lt"/>
                <a:cs typeface="+mj-lt"/>
              </a:rPr>
              <a:t>Composé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>
                <a:cs typeface="Calibri Light"/>
              </a:rPr>
              <a:t>VS </a:t>
            </a:r>
            <a:r>
              <a:rPr lang="en-US" dirty="0" err="1">
                <a:cs typeface="Calibri Light"/>
              </a:rPr>
              <a:t>L'Impartfait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 dirty="0">
              <a:cs typeface="Calibri Ligh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1D4A6-5F23-405F-B4C6-F5ADB82745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Passé </a:t>
            </a:r>
            <a:r>
              <a:rPr lang="en-US" dirty="0" err="1">
                <a:cs typeface="Calibri"/>
              </a:rPr>
              <a:t>Composé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71FD-1451-4E62-835C-A89D711654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Uses a "</a:t>
            </a:r>
            <a:r>
              <a:rPr lang="en-US" dirty="0">
                <a:solidFill>
                  <a:srgbClr val="0070C0"/>
                </a:solidFill>
                <a:cs typeface="Calibri"/>
              </a:rPr>
              <a:t>helping verb</a:t>
            </a:r>
            <a:r>
              <a:rPr lang="en-US" dirty="0">
                <a:cs typeface="Calibri"/>
              </a:rPr>
              <a:t>" AND a "</a:t>
            </a:r>
            <a:r>
              <a:rPr lang="en-US" dirty="0">
                <a:solidFill>
                  <a:srgbClr val="FF0000"/>
                </a:solidFill>
                <a:cs typeface="Calibri"/>
              </a:rPr>
              <a:t>main verb</a:t>
            </a:r>
            <a:r>
              <a:rPr lang="en-US" dirty="0">
                <a:cs typeface="Calibri"/>
              </a:rPr>
              <a:t>"</a:t>
            </a:r>
          </a:p>
          <a:p>
            <a:pPr lvl="1"/>
            <a:r>
              <a:rPr lang="en-US" dirty="0">
                <a:solidFill>
                  <a:srgbClr val="0070C0"/>
                </a:solidFill>
                <a:cs typeface="Calibri"/>
              </a:rPr>
              <a:t>Helping verb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avoir</a:t>
            </a:r>
            <a:r>
              <a:rPr lang="en-US" dirty="0">
                <a:cs typeface="Calibri"/>
              </a:rPr>
              <a:t> or </a:t>
            </a:r>
            <a:r>
              <a:rPr lang="en-US" dirty="0" err="1">
                <a:cs typeface="Calibri"/>
              </a:rPr>
              <a:t>etre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cs typeface="Calibri"/>
              </a:rPr>
              <a:t>Main verb</a:t>
            </a:r>
            <a:r>
              <a:rPr lang="en-US" dirty="0">
                <a:cs typeface="Calibri"/>
              </a:rPr>
              <a:t>: the action of the sentence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Ex: Nous </a:t>
            </a:r>
            <a:r>
              <a:rPr lang="en-US" dirty="0" err="1">
                <a:solidFill>
                  <a:srgbClr val="0070C0"/>
                </a:solidFill>
                <a:cs typeface="Calibri"/>
              </a:rPr>
              <a:t>avons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jou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é</a:t>
            </a: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cs typeface="Calibri"/>
              </a:rPr>
              <a:t>au hockey.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83B321-526F-4BBF-93FD-0B6A24385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L'Imparfait</a:t>
            </a:r>
            <a:endParaRPr lang="en-US" dirty="0" err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414F7-9FF9-43A4-A66D-97C4C278206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Uses only a "</a:t>
            </a:r>
            <a:r>
              <a:rPr lang="en-US" dirty="0">
                <a:solidFill>
                  <a:srgbClr val="7030A0"/>
                </a:solidFill>
                <a:cs typeface="Calibri"/>
              </a:rPr>
              <a:t>main verb</a:t>
            </a:r>
            <a:r>
              <a:rPr lang="en-US" dirty="0">
                <a:cs typeface="Calibri"/>
              </a:rPr>
              <a:t>" </a:t>
            </a: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Ex: Nous </a:t>
            </a:r>
            <a:r>
              <a:rPr lang="en-US" dirty="0" err="1">
                <a:cs typeface="Calibri"/>
              </a:rPr>
              <a:t>jou</a:t>
            </a:r>
            <a:r>
              <a:rPr lang="en-US" dirty="0" err="1">
                <a:solidFill>
                  <a:srgbClr val="7030A0"/>
                </a:solidFill>
                <a:cs typeface="Calibri"/>
              </a:rPr>
              <a:t>ions</a:t>
            </a:r>
            <a:r>
              <a:rPr lang="en-US" dirty="0">
                <a:cs typeface="Calibri"/>
              </a:rPr>
              <a:t> au hockey. </a:t>
            </a:r>
          </a:p>
        </p:txBody>
      </p:sp>
    </p:spTree>
    <p:extLst>
      <p:ext uri="{BB962C8B-B14F-4D97-AF65-F5344CB8AC3E}">
        <p14:creationId xmlns:p14="http://schemas.microsoft.com/office/powerpoint/2010/main" val="1341546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0258-FC03-4228-A6EA-FF526D55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L'imparfait</a:t>
            </a:r>
            <a:r>
              <a:rPr lang="en-US" dirty="0">
                <a:cs typeface="Calibri Light"/>
              </a:rPr>
              <a:t> endings</a:t>
            </a:r>
            <a:endParaRPr lang="en-US" dirty="0" err="1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BE3EFB61-DD53-4182-ADAA-844278E77E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288916"/>
              </p:ext>
            </p:extLst>
          </p:nvPr>
        </p:nvGraphicFramePr>
        <p:xfrm>
          <a:off x="1020792" y="1825924"/>
          <a:ext cx="10639519" cy="40163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22874">
                  <a:extLst>
                    <a:ext uri="{9D8B030D-6E8A-4147-A177-3AD203B41FA5}">
                      <a16:colId xmlns:a16="http://schemas.microsoft.com/office/drawing/2014/main" val="277646626"/>
                    </a:ext>
                  </a:extLst>
                </a:gridCol>
                <a:gridCol w="5416645">
                  <a:extLst>
                    <a:ext uri="{9D8B030D-6E8A-4147-A177-3AD203B41FA5}">
                      <a16:colId xmlns:a16="http://schemas.microsoft.com/office/drawing/2014/main" val="905404560"/>
                    </a:ext>
                  </a:extLst>
                </a:gridCol>
              </a:tblGrid>
              <a:tr h="1338791">
                <a:tc>
                  <a:txBody>
                    <a:bodyPr/>
                    <a:lstStyle/>
                    <a:p>
                      <a:r>
                        <a:rPr lang="en-US" sz="4400" b="0" dirty="0"/>
                        <a:t>Je </a:t>
                      </a:r>
                      <a:r>
                        <a:rPr lang="en-US" sz="4400" b="0" dirty="0" err="1">
                          <a:solidFill>
                            <a:srgbClr val="7030A0"/>
                          </a:solidFill>
                        </a:rPr>
                        <a:t>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0" dirty="0"/>
                        <a:t>Nous </a:t>
                      </a:r>
                      <a:r>
                        <a:rPr lang="en-US" sz="4400" b="0" dirty="0">
                          <a:solidFill>
                            <a:srgbClr val="7030A0"/>
                          </a:solidFill>
                        </a:rPr>
                        <a:t>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45097"/>
                  </a:ext>
                </a:extLst>
              </a:tr>
              <a:tr h="1338791">
                <a:tc>
                  <a:txBody>
                    <a:bodyPr/>
                    <a:lstStyle/>
                    <a:p>
                      <a:r>
                        <a:rPr lang="en-US" sz="4400" dirty="0"/>
                        <a:t>Tu </a:t>
                      </a:r>
                      <a:r>
                        <a:rPr lang="en-US" sz="4400" dirty="0" err="1">
                          <a:solidFill>
                            <a:srgbClr val="7030A0"/>
                          </a:solidFill>
                        </a:rPr>
                        <a:t>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Vous </a:t>
                      </a:r>
                      <a:r>
                        <a:rPr lang="en-US" sz="4400" dirty="0" err="1">
                          <a:solidFill>
                            <a:srgbClr val="7030A0"/>
                          </a:solidFill>
                        </a:rPr>
                        <a:t>iez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110911"/>
                  </a:ext>
                </a:extLst>
              </a:tr>
              <a:tr h="1338791">
                <a:tc>
                  <a:txBody>
                    <a:bodyPr/>
                    <a:lstStyle/>
                    <a:p>
                      <a:r>
                        <a:rPr lang="en-US" sz="4400" dirty="0"/>
                        <a:t>Il/</a:t>
                      </a:r>
                      <a:r>
                        <a:rPr lang="en-US" sz="4400" dirty="0" err="1"/>
                        <a:t>elle</a:t>
                      </a:r>
                      <a:r>
                        <a:rPr lang="en-US" sz="4400" dirty="0"/>
                        <a:t>/on </a:t>
                      </a:r>
                      <a:r>
                        <a:rPr lang="en-US" sz="4400" dirty="0" err="1">
                          <a:solidFill>
                            <a:srgbClr val="7030A0"/>
                          </a:solidFill>
                        </a:rPr>
                        <a:t>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Ils</a:t>
                      </a:r>
                      <a:r>
                        <a:rPr lang="en-US" sz="4400" dirty="0"/>
                        <a:t>/</a:t>
                      </a:r>
                      <a:r>
                        <a:rPr lang="en-US" sz="4400" dirty="0" err="1"/>
                        <a:t>elles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>
                          <a:solidFill>
                            <a:srgbClr val="7030A0"/>
                          </a:solidFill>
                        </a:rPr>
                        <a:t>aient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282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463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9B4AF-120C-4BA1-A853-58CE7DEF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L'imparfait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3F1BD-3C8F-4BCA-BB2C-194344A5C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Put this sentence in the </a:t>
            </a:r>
            <a:r>
              <a:rPr lang="en-US" dirty="0" err="1">
                <a:cs typeface="Calibri"/>
              </a:rPr>
              <a:t>imparfait</a:t>
            </a:r>
            <a:r>
              <a:rPr lang="en-US" dirty="0">
                <a:cs typeface="Calibri"/>
              </a:rPr>
              <a:t>:  Nous </a:t>
            </a:r>
            <a:r>
              <a:rPr lang="en-US" dirty="0">
                <a:solidFill>
                  <a:srgbClr val="002060"/>
                </a:solidFill>
                <a:cs typeface="Calibri"/>
              </a:rPr>
              <a:t>(</a:t>
            </a:r>
            <a:r>
              <a:rPr lang="en-US" dirty="0" err="1">
                <a:solidFill>
                  <a:srgbClr val="002060"/>
                </a:solidFill>
                <a:cs typeface="Calibri"/>
              </a:rPr>
              <a:t>jouer</a:t>
            </a:r>
            <a:r>
              <a:rPr lang="en-US" dirty="0">
                <a:solidFill>
                  <a:srgbClr val="002060"/>
                </a:solidFill>
                <a:cs typeface="Calibri"/>
              </a:rPr>
              <a:t>)</a:t>
            </a:r>
            <a:r>
              <a:rPr lang="en-US" dirty="0">
                <a:cs typeface="Calibri"/>
              </a:rPr>
              <a:t> au hockey.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Instructions: find the stem: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alibri"/>
              </a:rPr>
              <a:t>1. Put the verb in present tense "nous" form.</a:t>
            </a:r>
          </a:p>
          <a:p>
            <a:pPr marL="457200" indent="-457200"/>
            <a:r>
              <a:rPr lang="en-US" dirty="0" err="1">
                <a:solidFill>
                  <a:srgbClr val="000000"/>
                </a:solidFill>
                <a:cs typeface="Calibri"/>
              </a:rPr>
              <a:t>jou</a:t>
            </a:r>
            <a:r>
              <a:rPr lang="en-US" dirty="0" err="1">
                <a:solidFill>
                  <a:srgbClr val="00B050"/>
                </a:solidFill>
                <a:cs typeface="Calibri"/>
              </a:rPr>
              <a:t>ons</a:t>
            </a:r>
            <a:endParaRPr lang="en-US">
              <a:solidFill>
                <a:srgbClr val="00B050"/>
              </a:solidFill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cs typeface="Calibri"/>
              </a:rPr>
              <a:t>2. Drop the "</a:t>
            </a:r>
            <a:r>
              <a:rPr lang="en-US" dirty="0" err="1">
                <a:solidFill>
                  <a:srgbClr val="000000"/>
                </a:solidFill>
                <a:cs typeface="Calibri"/>
              </a:rPr>
              <a:t>ons</a:t>
            </a:r>
            <a:r>
              <a:rPr lang="en-US" dirty="0">
                <a:solidFill>
                  <a:srgbClr val="000000"/>
                </a:solidFill>
                <a:cs typeface="Calibri"/>
              </a:rPr>
              <a:t>"</a:t>
            </a:r>
          </a:p>
          <a:p>
            <a:pPr marL="457200" indent="-457200"/>
            <a:r>
              <a:rPr lang="en-US" dirty="0">
                <a:solidFill>
                  <a:srgbClr val="000000"/>
                </a:solidFill>
                <a:cs typeface="Calibri"/>
              </a:rPr>
              <a:t>Jou (STEM)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cs typeface="Calibri"/>
              </a:rPr>
              <a:t>3. add the </a:t>
            </a:r>
            <a:r>
              <a:rPr lang="en-US" dirty="0" err="1">
                <a:solidFill>
                  <a:srgbClr val="000000"/>
                </a:solidFill>
                <a:cs typeface="Calibri"/>
              </a:rPr>
              <a:t>imparfait</a:t>
            </a:r>
            <a:r>
              <a:rPr lang="en-US" dirty="0">
                <a:solidFill>
                  <a:srgbClr val="000000"/>
                </a:solidFill>
                <a:cs typeface="Calibri"/>
              </a:rPr>
              <a:t> ending </a:t>
            </a:r>
          </a:p>
          <a:p>
            <a:pPr marL="457200" indent="-457200"/>
            <a:r>
              <a:rPr lang="en-US" dirty="0">
                <a:solidFill>
                  <a:srgbClr val="000000"/>
                </a:solidFill>
                <a:cs typeface="Calibri"/>
              </a:rPr>
              <a:t>Nous </a:t>
            </a:r>
            <a:r>
              <a:rPr lang="en-US" dirty="0" err="1">
                <a:solidFill>
                  <a:srgbClr val="000000"/>
                </a:solidFill>
                <a:cs typeface="Calibri"/>
              </a:rPr>
              <a:t>jou</a:t>
            </a:r>
            <a:r>
              <a:rPr lang="en-US" dirty="0" err="1">
                <a:solidFill>
                  <a:srgbClr val="7030A0"/>
                </a:solidFill>
                <a:cs typeface="Calibri"/>
              </a:rPr>
              <a:t>ions</a:t>
            </a:r>
            <a:r>
              <a:rPr lang="en-US" dirty="0">
                <a:solidFill>
                  <a:srgbClr val="000000"/>
                </a:solidFill>
                <a:cs typeface="Calibri"/>
              </a:rPr>
              <a:t> au hockey. </a:t>
            </a:r>
          </a:p>
          <a:p>
            <a:pPr marL="457200" lvl="1" indent="0">
              <a:buNone/>
            </a:pPr>
            <a:endParaRPr lang="en-US" dirty="0">
              <a:solidFill>
                <a:srgbClr val="00B050"/>
              </a:solidFill>
              <a:cs typeface="Calibri"/>
            </a:endParaRPr>
          </a:p>
          <a:p>
            <a:pPr marL="457200" lvl="1" indent="0">
              <a:buNone/>
            </a:pPr>
            <a:endParaRPr lang="en-US" dirty="0">
              <a:solidFill>
                <a:srgbClr val="00B05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538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465A0-6A7B-4092-8EFD-F2F5E583E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Comparison all 3 tenses: JOUER with nous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1704CFA-178B-4DB2-B4BB-227CDCF33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020652"/>
              </p:ext>
            </p:extLst>
          </p:nvPr>
        </p:nvGraphicFramePr>
        <p:xfrm>
          <a:off x="776377" y="1653396"/>
          <a:ext cx="11127876" cy="47624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709292">
                  <a:extLst>
                    <a:ext uri="{9D8B030D-6E8A-4147-A177-3AD203B41FA5}">
                      <a16:colId xmlns:a16="http://schemas.microsoft.com/office/drawing/2014/main" val="801581274"/>
                    </a:ext>
                  </a:extLst>
                </a:gridCol>
                <a:gridCol w="3709292">
                  <a:extLst>
                    <a:ext uri="{9D8B030D-6E8A-4147-A177-3AD203B41FA5}">
                      <a16:colId xmlns:a16="http://schemas.microsoft.com/office/drawing/2014/main" val="592230074"/>
                    </a:ext>
                  </a:extLst>
                </a:gridCol>
                <a:gridCol w="3709292">
                  <a:extLst>
                    <a:ext uri="{9D8B030D-6E8A-4147-A177-3AD203B41FA5}">
                      <a16:colId xmlns:a16="http://schemas.microsoft.com/office/drawing/2014/main" val="2712905183"/>
                    </a:ext>
                  </a:extLst>
                </a:gridCol>
              </a:tblGrid>
              <a:tr h="2129123">
                <a:tc>
                  <a:txBody>
                    <a:bodyPr/>
                    <a:lstStyle/>
                    <a:p>
                      <a:r>
                        <a:rPr lang="en-US" sz="4000" dirty="0"/>
                        <a:t>Le </a:t>
                      </a:r>
                      <a:r>
                        <a:rPr lang="en-US" sz="4000" dirty="0" err="1"/>
                        <a:t>présent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Passé </a:t>
                      </a:r>
                      <a:r>
                        <a:rPr lang="en-US" sz="4000" dirty="0" err="1"/>
                        <a:t>Composé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L'Imparfait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346107"/>
                  </a:ext>
                </a:extLst>
              </a:tr>
              <a:tr h="2633376">
                <a:tc>
                  <a:txBody>
                    <a:bodyPr/>
                    <a:lstStyle/>
                    <a:p>
                      <a:r>
                        <a:rPr lang="en-US" sz="4000" dirty="0"/>
                        <a:t>Nous </a:t>
                      </a:r>
                      <a:r>
                        <a:rPr lang="en-US" sz="4000" dirty="0" err="1"/>
                        <a:t>jou</a:t>
                      </a:r>
                      <a:r>
                        <a:rPr lang="en-US" sz="4000" dirty="0" err="1">
                          <a:solidFill>
                            <a:srgbClr val="00B050"/>
                          </a:solidFill>
                        </a:rPr>
                        <a:t>ons</a:t>
                      </a:r>
                      <a:r>
                        <a:rPr lang="en-US" sz="4000" dirty="0"/>
                        <a:t> au hockey.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Nous </a:t>
                      </a:r>
                      <a:r>
                        <a:rPr lang="en-US" sz="4000" dirty="0" err="1">
                          <a:solidFill>
                            <a:srgbClr val="0070C0"/>
                          </a:solidFill>
                        </a:rPr>
                        <a:t>avons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</a:rPr>
                        <a:t>jou</a:t>
                      </a:r>
                      <a:r>
                        <a:rPr lang="en-US" sz="4000" dirty="0" err="1">
                          <a:solidFill>
                            <a:srgbClr val="FF0000"/>
                          </a:solidFill>
                        </a:rPr>
                        <a:t>é</a:t>
                      </a:r>
                      <a:r>
                        <a:rPr lang="en-US" sz="4000" dirty="0"/>
                        <a:t> au hockey.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Nous </a:t>
                      </a:r>
                      <a:r>
                        <a:rPr lang="en-US" sz="4000" err="1"/>
                        <a:t>joui</a:t>
                      </a:r>
                      <a:r>
                        <a:rPr lang="en-US" sz="4000" err="1">
                          <a:solidFill>
                            <a:srgbClr val="7030A0"/>
                          </a:solidFill>
                        </a:rPr>
                        <a:t>ons</a:t>
                      </a:r>
                      <a:r>
                        <a:rPr lang="en-US" sz="4000" dirty="0"/>
                        <a:t> au hockey.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314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321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5026-F44E-4172-A0C3-7F6A1718B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Comparison all 3 tenses: PARLER with </a:t>
            </a:r>
            <a:r>
              <a:rPr lang="en-US" dirty="0" err="1">
                <a:cs typeface="Calibri Light"/>
              </a:rPr>
              <a:t>elles</a:t>
            </a:r>
            <a:endParaRPr lang="en-US" dirty="0" err="1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5D60D5E-477C-44EA-A4FB-B21226BCD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007599"/>
              </p:ext>
            </p:extLst>
          </p:nvPr>
        </p:nvGraphicFramePr>
        <p:xfrm>
          <a:off x="776377" y="1653396"/>
          <a:ext cx="11127876" cy="47624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709292">
                  <a:extLst>
                    <a:ext uri="{9D8B030D-6E8A-4147-A177-3AD203B41FA5}">
                      <a16:colId xmlns:a16="http://schemas.microsoft.com/office/drawing/2014/main" val="801581274"/>
                    </a:ext>
                  </a:extLst>
                </a:gridCol>
                <a:gridCol w="3709292">
                  <a:extLst>
                    <a:ext uri="{9D8B030D-6E8A-4147-A177-3AD203B41FA5}">
                      <a16:colId xmlns:a16="http://schemas.microsoft.com/office/drawing/2014/main" val="592230074"/>
                    </a:ext>
                  </a:extLst>
                </a:gridCol>
                <a:gridCol w="3709292">
                  <a:extLst>
                    <a:ext uri="{9D8B030D-6E8A-4147-A177-3AD203B41FA5}">
                      <a16:colId xmlns:a16="http://schemas.microsoft.com/office/drawing/2014/main" val="2712905183"/>
                    </a:ext>
                  </a:extLst>
                </a:gridCol>
              </a:tblGrid>
              <a:tr h="2129123">
                <a:tc>
                  <a:txBody>
                    <a:bodyPr/>
                    <a:lstStyle/>
                    <a:p>
                      <a:r>
                        <a:rPr lang="en-US" sz="4000" dirty="0"/>
                        <a:t>Le </a:t>
                      </a:r>
                      <a:r>
                        <a:rPr lang="en-US" sz="4000" dirty="0" err="1"/>
                        <a:t>présent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Passé </a:t>
                      </a:r>
                      <a:r>
                        <a:rPr lang="en-US" sz="4000" dirty="0" err="1"/>
                        <a:t>Composé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L'Imparfait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346107"/>
                  </a:ext>
                </a:extLst>
              </a:tr>
              <a:tr h="2633376">
                <a:tc>
                  <a:txBody>
                    <a:bodyPr/>
                    <a:lstStyle/>
                    <a:p>
                      <a:r>
                        <a:rPr lang="en-US" sz="4000" dirty="0"/>
                        <a:t>Elles </a:t>
                      </a:r>
                      <a:r>
                        <a:rPr lang="en-US" sz="4000" dirty="0" err="1"/>
                        <a:t>parl</a:t>
                      </a:r>
                      <a:r>
                        <a:rPr lang="en-US" sz="4000" dirty="0" err="1">
                          <a:solidFill>
                            <a:srgbClr val="00B050"/>
                          </a:solidFill>
                        </a:rPr>
                        <a:t>ent</a:t>
                      </a:r>
                      <a:r>
                        <a:rPr lang="en-US" sz="4000" dirty="0"/>
                        <a:t> avec les </a:t>
                      </a:r>
                      <a:r>
                        <a:rPr lang="en-US" sz="4000" dirty="0" err="1"/>
                        <a:t>filles</a:t>
                      </a:r>
                      <a:r>
                        <a:rPr lang="en-US" sz="4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Elles </a:t>
                      </a:r>
                      <a:r>
                        <a:rPr lang="en-US" sz="4000" dirty="0" err="1">
                          <a:solidFill>
                            <a:srgbClr val="0070C0"/>
                          </a:solidFill>
                        </a:rPr>
                        <a:t>ont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parl</a:t>
                      </a:r>
                      <a:r>
                        <a:rPr lang="en-US" sz="4000" dirty="0" err="1">
                          <a:solidFill>
                            <a:srgbClr val="C00000"/>
                          </a:solidFill>
                        </a:rPr>
                        <a:t>é</a:t>
                      </a:r>
                      <a:r>
                        <a:rPr lang="en-US" sz="4000" dirty="0"/>
                        <a:t> avec les </a:t>
                      </a:r>
                      <a:r>
                        <a:rPr lang="en-US" sz="4000" dirty="0" err="1"/>
                        <a:t>filles</a:t>
                      </a:r>
                      <a:r>
                        <a:rPr lang="en-US" sz="4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Elles </a:t>
                      </a:r>
                      <a:r>
                        <a:rPr lang="en-US" sz="4000" dirty="0" err="1"/>
                        <a:t>parl</a:t>
                      </a:r>
                      <a:r>
                        <a:rPr lang="en-US" sz="4000" dirty="0" err="1">
                          <a:solidFill>
                            <a:srgbClr val="7030A0"/>
                          </a:solidFill>
                        </a:rPr>
                        <a:t>aient</a:t>
                      </a:r>
                      <a:r>
                        <a:rPr lang="en-US" sz="4000" dirty="0"/>
                        <a:t> avec les </a:t>
                      </a:r>
                      <a:r>
                        <a:rPr lang="en-US" sz="4000" dirty="0" err="1"/>
                        <a:t>filles</a:t>
                      </a:r>
                      <a:r>
                        <a:rPr lang="en-US" sz="4000" dirty="0"/>
                        <a:t>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314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90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CD24-F8BF-48E8-BB53-F8F1F1AB7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AB71DC51-1725-4AA4-9607-BD8CAB2732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54979" y="-431693"/>
            <a:ext cx="13775126" cy="6364316"/>
          </a:xfrm>
        </p:spPr>
      </p:pic>
    </p:spTree>
    <p:extLst>
      <p:ext uri="{BB962C8B-B14F-4D97-AF65-F5344CB8AC3E}">
        <p14:creationId xmlns:p14="http://schemas.microsoft.com/office/powerpoint/2010/main" val="377025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6E508-170F-43CB-B590-37CD85C83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cs typeface="Calibri Light"/>
              </a:rPr>
              <a:t>Infinitive Verbs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4C3A7-6EA0-4B00-913F-8C0B1BADB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Verbs that have not yet been changed</a:t>
            </a:r>
          </a:p>
          <a:p>
            <a:pPr lvl="1"/>
            <a:r>
              <a:rPr lang="en-US" dirty="0">
                <a:cs typeface="Calibri"/>
              </a:rPr>
              <a:t>Examples:</a:t>
            </a:r>
          </a:p>
          <a:p>
            <a:pPr lvl="2"/>
            <a:r>
              <a:rPr lang="en-US" dirty="0" err="1">
                <a:cs typeface="Calibri"/>
              </a:rPr>
              <a:t>Jou</a:t>
            </a:r>
            <a:r>
              <a:rPr lang="en-US" dirty="0" err="1">
                <a:solidFill>
                  <a:srgbClr val="00B050"/>
                </a:solidFill>
                <a:cs typeface="Calibri"/>
              </a:rPr>
              <a:t>er</a:t>
            </a:r>
            <a:endParaRPr lang="en-US">
              <a:solidFill>
                <a:srgbClr val="00B050"/>
              </a:solidFill>
              <a:cs typeface="Calibri"/>
            </a:endParaRPr>
          </a:p>
          <a:p>
            <a:pPr lvl="2"/>
            <a:r>
              <a:rPr lang="en-US" dirty="0">
                <a:cs typeface="Calibri"/>
              </a:rPr>
              <a:t>Mang</a:t>
            </a:r>
            <a:r>
              <a:rPr lang="en-US" dirty="0">
                <a:solidFill>
                  <a:srgbClr val="00B050"/>
                </a:solidFill>
                <a:cs typeface="Calibri"/>
              </a:rPr>
              <a:t>er</a:t>
            </a:r>
          </a:p>
          <a:p>
            <a:pPr lvl="2"/>
            <a:r>
              <a:rPr lang="en-US" dirty="0" err="1">
                <a:cs typeface="Calibri"/>
              </a:rPr>
              <a:t>Fin</a:t>
            </a:r>
            <a:r>
              <a:rPr lang="en-US" dirty="0" err="1">
                <a:solidFill>
                  <a:srgbClr val="00B050"/>
                </a:solidFill>
                <a:cs typeface="Calibri"/>
              </a:rPr>
              <a:t>ir</a:t>
            </a:r>
            <a:endParaRPr lang="en-US">
              <a:solidFill>
                <a:srgbClr val="00B050"/>
              </a:solidFill>
              <a:cs typeface="Calibri"/>
            </a:endParaRPr>
          </a:p>
          <a:p>
            <a:pPr lvl="2"/>
            <a:r>
              <a:rPr lang="en-US" dirty="0" err="1">
                <a:cs typeface="Calibri"/>
              </a:rPr>
              <a:t>Sort</a:t>
            </a:r>
            <a:r>
              <a:rPr lang="en-US" dirty="0" err="1">
                <a:solidFill>
                  <a:srgbClr val="00B050"/>
                </a:solidFill>
                <a:cs typeface="Calibri"/>
              </a:rPr>
              <a:t>ir</a:t>
            </a:r>
            <a:endParaRPr lang="en-US">
              <a:solidFill>
                <a:srgbClr val="00B050"/>
              </a:solidFill>
              <a:cs typeface="Calibri"/>
            </a:endParaRPr>
          </a:p>
          <a:p>
            <a:pPr lvl="2"/>
            <a:r>
              <a:rPr lang="en-US" dirty="0">
                <a:cs typeface="Calibri"/>
              </a:rPr>
              <a:t>Vend</a:t>
            </a:r>
            <a:r>
              <a:rPr lang="en-US" dirty="0">
                <a:solidFill>
                  <a:srgbClr val="00B050"/>
                </a:solidFill>
                <a:cs typeface="Calibri"/>
              </a:rPr>
              <a:t>re</a:t>
            </a:r>
          </a:p>
          <a:p>
            <a:pPr lvl="2"/>
            <a:r>
              <a:rPr lang="en-US" dirty="0" err="1">
                <a:cs typeface="Calibri"/>
              </a:rPr>
              <a:t>Comprend</a:t>
            </a:r>
            <a:r>
              <a:rPr lang="en-US" dirty="0" err="1">
                <a:solidFill>
                  <a:srgbClr val="00B050"/>
                </a:solidFill>
                <a:cs typeface="Calibri"/>
              </a:rPr>
              <a:t>re</a:t>
            </a:r>
            <a:r>
              <a:rPr lang="en-US" dirty="0">
                <a:solidFill>
                  <a:srgbClr val="00B050"/>
                </a:solidFill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269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35C02-6B6F-4D71-9365-622A9B41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  <a:cs typeface="Calibri Light"/>
              </a:rPr>
              <a:t>Le </a:t>
            </a:r>
            <a:r>
              <a:rPr lang="en-US" dirty="0" err="1">
                <a:solidFill>
                  <a:srgbClr val="00B050"/>
                </a:solidFill>
                <a:cs typeface="Calibri Light"/>
              </a:rPr>
              <a:t>présent</a:t>
            </a:r>
            <a:endParaRPr lang="en-US" dirty="0" err="1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D9FDF-DAE9-47AC-A22B-6890A57A3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Three types of present tense verbs:</a:t>
            </a:r>
          </a:p>
          <a:p>
            <a:pPr lvl="1"/>
            <a:r>
              <a:rPr lang="en-US" dirty="0">
                <a:cs typeface="Calibri"/>
              </a:rPr>
              <a:t>-</a:t>
            </a:r>
            <a:r>
              <a:rPr lang="en-US" dirty="0" err="1">
                <a:cs typeface="Calibri"/>
              </a:rPr>
              <a:t>er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-</a:t>
            </a:r>
            <a:r>
              <a:rPr lang="en-US" dirty="0" err="1">
                <a:cs typeface="Calibri"/>
              </a:rPr>
              <a:t>ir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-re</a:t>
            </a: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562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59DFF-D60E-4061-A6E8-75B84E27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Le </a:t>
            </a:r>
            <a:r>
              <a:rPr lang="en-US" dirty="0" err="1">
                <a:cs typeface="Calibri Light"/>
              </a:rPr>
              <a:t>présent</a:t>
            </a:r>
            <a:r>
              <a:rPr lang="en-US" dirty="0">
                <a:cs typeface="Calibri Light"/>
              </a:rPr>
              <a:t> (ER) endings</a:t>
            </a:r>
            <a:endParaRPr lang="en-US" dirty="0" err="1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A37F866-4F9E-440F-9B10-A10EF22CDC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447391"/>
              </p:ext>
            </p:extLst>
          </p:nvPr>
        </p:nvGraphicFramePr>
        <p:xfrm>
          <a:off x="1020792" y="1825924"/>
          <a:ext cx="10639519" cy="40163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22874">
                  <a:extLst>
                    <a:ext uri="{9D8B030D-6E8A-4147-A177-3AD203B41FA5}">
                      <a16:colId xmlns:a16="http://schemas.microsoft.com/office/drawing/2014/main" val="277646626"/>
                    </a:ext>
                  </a:extLst>
                </a:gridCol>
                <a:gridCol w="5416645">
                  <a:extLst>
                    <a:ext uri="{9D8B030D-6E8A-4147-A177-3AD203B41FA5}">
                      <a16:colId xmlns:a16="http://schemas.microsoft.com/office/drawing/2014/main" val="905404560"/>
                    </a:ext>
                  </a:extLst>
                </a:gridCol>
              </a:tblGrid>
              <a:tr h="1338791">
                <a:tc>
                  <a:txBody>
                    <a:bodyPr/>
                    <a:lstStyle/>
                    <a:p>
                      <a:r>
                        <a:rPr lang="en-US" sz="4400" b="0" dirty="0"/>
                        <a:t>Je </a:t>
                      </a:r>
                      <a:r>
                        <a:rPr lang="en-US" sz="4400" b="0" dirty="0">
                          <a:solidFill>
                            <a:srgbClr val="00B050"/>
                          </a:solidFill>
                        </a:rPr>
                        <a:t>e</a:t>
                      </a:r>
                      <a:endParaRPr lang="en-US" sz="4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0" dirty="0"/>
                        <a:t>Nous </a:t>
                      </a:r>
                      <a:r>
                        <a:rPr lang="en-US" sz="4400" b="0" dirty="0" err="1">
                          <a:solidFill>
                            <a:srgbClr val="00B050"/>
                          </a:solidFill>
                        </a:rPr>
                        <a:t>ons</a:t>
                      </a:r>
                      <a:endParaRPr lang="en-US" sz="4400" b="0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45097"/>
                  </a:ext>
                </a:extLst>
              </a:tr>
              <a:tr h="1338791">
                <a:tc>
                  <a:txBody>
                    <a:bodyPr/>
                    <a:lstStyle/>
                    <a:p>
                      <a:r>
                        <a:rPr lang="en-US" sz="4400" dirty="0"/>
                        <a:t>Tu </a:t>
                      </a:r>
                      <a:r>
                        <a:rPr lang="en-US" sz="4400" dirty="0">
                          <a:solidFill>
                            <a:srgbClr val="00B050"/>
                          </a:solidFill>
                        </a:rPr>
                        <a:t>es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Vous </a:t>
                      </a:r>
                      <a:r>
                        <a:rPr lang="en-US" sz="4400" dirty="0" err="1">
                          <a:solidFill>
                            <a:srgbClr val="00B050"/>
                          </a:solidFill>
                        </a:rPr>
                        <a:t>ez</a:t>
                      </a:r>
                      <a:endParaRPr lang="en-US" sz="4400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110911"/>
                  </a:ext>
                </a:extLst>
              </a:tr>
              <a:tr h="1338791">
                <a:tc>
                  <a:txBody>
                    <a:bodyPr/>
                    <a:lstStyle/>
                    <a:p>
                      <a:r>
                        <a:rPr lang="en-US" sz="4400" dirty="0"/>
                        <a:t>Il/</a:t>
                      </a:r>
                      <a:r>
                        <a:rPr lang="en-US" sz="4400" dirty="0" err="1"/>
                        <a:t>elle</a:t>
                      </a:r>
                      <a:r>
                        <a:rPr lang="en-US" sz="4400" dirty="0"/>
                        <a:t>/on </a:t>
                      </a:r>
                      <a:r>
                        <a:rPr lang="en-US" sz="4400" dirty="0">
                          <a:solidFill>
                            <a:srgbClr val="00B050"/>
                          </a:solidFill>
                        </a:rPr>
                        <a:t>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Ils</a:t>
                      </a:r>
                      <a:r>
                        <a:rPr lang="en-US" sz="4400" dirty="0"/>
                        <a:t>/</a:t>
                      </a:r>
                      <a:r>
                        <a:rPr lang="en-US" sz="4400" dirty="0" err="1"/>
                        <a:t>elles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>
                          <a:solidFill>
                            <a:srgbClr val="00B050"/>
                          </a:solidFill>
                        </a:rPr>
                        <a:t>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282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08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FA61-2CD7-47BC-834D-C56658F81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Le </a:t>
            </a:r>
            <a:r>
              <a:rPr lang="en-US" dirty="0" err="1">
                <a:cs typeface="Calibri Light"/>
              </a:rPr>
              <a:t>présent</a:t>
            </a:r>
            <a:r>
              <a:rPr lang="en-US" dirty="0">
                <a:cs typeface="Calibri Light"/>
              </a:rPr>
              <a:t> (IR) endings</a:t>
            </a:r>
            <a:endParaRPr lang="en-US"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265209F2-6BBC-4274-AB28-5CAC16A9A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811142"/>
              </p:ext>
            </p:extLst>
          </p:nvPr>
        </p:nvGraphicFramePr>
        <p:xfrm>
          <a:off x="948905" y="1825924"/>
          <a:ext cx="10639519" cy="40163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22874">
                  <a:extLst>
                    <a:ext uri="{9D8B030D-6E8A-4147-A177-3AD203B41FA5}">
                      <a16:colId xmlns:a16="http://schemas.microsoft.com/office/drawing/2014/main" val="277646626"/>
                    </a:ext>
                  </a:extLst>
                </a:gridCol>
                <a:gridCol w="5416645">
                  <a:extLst>
                    <a:ext uri="{9D8B030D-6E8A-4147-A177-3AD203B41FA5}">
                      <a16:colId xmlns:a16="http://schemas.microsoft.com/office/drawing/2014/main" val="905404560"/>
                    </a:ext>
                  </a:extLst>
                </a:gridCol>
              </a:tblGrid>
              <a:tr h="1338791">
                <a:tc>
                  <a:txBody>
                    <a:bodyPr/>
                    <a:lstStyle/>
                    <a:p>
                      <a:r>
                        <a:rPr lang="en-US" sz="4400" b="0" dirty="0"/>
                        <a:t>Je </a:t>
                      </a:r>
                      <a:r>
                        <a:rPr lang="en-US" sz="4400" b="0" dirty="0">
                          <a:solidFill>
                            <a:srgbClr val="00B050"/>
                          </a:solidFill>
                        </a:rPr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0" dirty="0"/>
                        <a:t>Nous </a:t>
                      </a:r>
                      <a:r>
                        <a:rPr lang="en-US" sz="4400" b="0" dirty="0" err="1">
                          <a:solidFill>
                            <a:srgbClr val="00B050"/>
                          </a:solidFill>
                        </a:rPr>
                        <a:t>issons</a:t>
                      </a:r>
                      <a:endParaRPr lang="en-US" sz="4400" b="0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45097"/>
                  </a:ext>
                </a:extLst>
              </a:tr>
              <a:tr h="1338791">
                <a:tc>
                  <a:txBody>
                    <a:bodyPr/>
                    <a:lstStyle/>
                    <a:p>
                      <a:r>
                        <a:rPr lang="en-US" sz="4400" dirty="0"/>
                        <a:t>Tu </a:t>
                      </a:r>
                      <a:r>
                        <a:rPr lang="en-US" sz="4400" dirty="0">
                          <a:solidFill>
                            <a:srgbClr val="00B050"/>
                          </a:solidFill>
                        </a:rPr>
                        <a:t>is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Vous </a:t>
                      </a:r>
                      <a:r>
                        <a:rPr lang="en-US" sz="4400" dirty="0" err="1">
                          <a:solidFill>
                            <a:srgbClr val="00B050"/>
                          </a:solidFill>
                        </a:rPr>
                        <a:t>issez</a:t>
                      </a:r>
                      <a:endParaRPr lang="en-US" sz="4400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110911"/>
                  </a:ext>
                </a:extLst>
              </a:tr>
              <a:tr h="1338791">
                <a:tc>
                  <a:txBody>
                    <a:bodyPr/>
                    <a:lstStyle/>
                    <a:p>
                      <a:r>
                        <a:rPr lang="en-US" sz="4400" dirty="0"/>
                        <a:t>Il/</a:t>
                      </a:r>
                      <a:r>
                        <a:rPr lang="en-US" sz="4400" dirty="0" err="1"/>
                        <a:t>elle</a:t>
                      </a:r>
                      <a:r>
                        <a:rPr lang="en-US" sz="4400" dirty="0"/>
                        <a:t>/on </a:t>
                      </a:r>
                      <a:r>
                        <a:rPr lang="en-US" sz="4400" dirty="0">
                          <a:solidFill>
                            <a:srgbClr val="00B050"/>
                          </a:solidFill>
                        </a:rPr>
                        <a:t>it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Ils</a:t>
                      </a:r>
                      <a:r>
                        <a:rPr lang="en-US" sz="4400" dirty="0"/>
                        <a:t>/</a:t>
                      </a:r>
                      <a:r>
                        <a:rPr lang="en-US" sz="4400" dirty="0" err="1"/>
                        <a:t>elles</a:t>
                      </a:r>
                      <a:r>
                        <a:rPr lang="en-US" sz="4400" dirty="0"/>
                        <a:t> </a:t>
                      </a:r>
                      <a:r>
                        <a:rPr lang="en-US" sz="4400" dirty="0" err="1">
                          <a:solidFill>
                            <a:srgbClr val="00B050"/>
                          </a:solidFill>
                        </a:rPr>
                        <a:t>issent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282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46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3EDB8-CA91-478A-8CE3-D7EB310A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Le </a:t>
            </a:r>
            <a:r>
              <a:rPr lang="en-US" dirty="0" err="1">
                <a:cs typeface="Calibri Light"/>
              </a:rPr>
              <a:t>présent</a:t>
            </a:r>
            <a:r>
              <a:rPr lang="en-US" dirty="0">
                <a:cs typeface="Calibri Light"/>
              </a:rPr>
              <a:t> (RE) endings</a:t>
            </a:r>
            <a:endParaRPr lang="en-US" dirty="0"/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EBD96EDB-6A22-4BEB-8802-26DBEF5470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340504"/>
              </p:ext>
            </p:extLst>
          </p:nvPr>
        </p:nvGraphicFramePr>
        <p:xfrm>
          <a:off x="1020792" y="1825924"/>
          <a:ext cx="10639519" cy="40163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22874">
                  <a:extLst>
                    <a:ext uri="{9D8B030D-6E8A-4147-A177-3AD203B41FA5}">
                      <a16:colId xmlns:a16="http://schemas.microsoft.com/office/drawing/2014/main" val="277646626"/>
                    </a:ext>
                  </a:extLst>
                </a:gridCol>
                <a:gridCol w="5416645">
                  <a:extLst>
                    <a:ext uri="{9D8B030D-6E8A-4147-A177-3AD203B41FA5}">
                      <a16:colId xmlns:a16="http://schemas.microsoft.com/office/drawing/2014/main" val="905404560"/>
                    </a:ext>
                  </a:extLst>
                </a:gridCol>
              </a:tblGrid>
              <a:tr h="1338791">
                <a:tc>
                  <a:txBody>
                    <a:bodyPr/>
                    <a:lstStyle/>
                    <a:p>
                      <a:r>
                        <a:rPr lang="en-US" sz="4400" b="0" dirty="0"/>
                        <a:t>Je </a:t>
                      </a:r>
                      <a:r>
                        <a:rPr lang="en-US" sz="4400" b="0" dirty="0">
                          <a:solidFill>
                            <a:srgbClr val="00B050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0" dirty="0"/>
                        <a:t>Nous </a:t>
                      </a:r>
                      <a:r>
                        <a:rPr lang="en-US" sz="4400" b="0" dirty="0" err="1">
                          <a:solidFill>
                            <a:srgbClr val="00B050"/>
                          </a:solidFill>
                        </a:rPr>
                        <a:t>ons</a:t>
                      </a:r>
                      <a:endParaRPr lang="en-US" sz="4400" b="0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45097"/>
                  </a:ext>
                </a:extLst>
              </a:tr>
              <a:tr h="1338791">
                <a:tc>
                  <a:txBody>
                    <a:bodyPr/>
                    <a:lstStyle/>
                    <a:p>
                      <a:r>
                        <a:rPr lang="en-US" sz="4400" dirty="0"/>
                        <a:t>Tu </a:t>
                      </a:r>
                      <a:r>
                        <a:rPr lang="en-US" sz="4400" dirty="0">
                          <a:solidFill>
                            <a:srgbClr val="00B050"/>
                          </a:solidFill>
                        </a:rPr>
                        <a:t>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Vous </a:t>
                      </a:r>
                      <a:r>
                        <a:rPr lang="en-US" sz="4400" dirty="0" err="1">
                          <a:solidFill>
                            <a:srgbClr val="00B050"/>
                          </a:solidFill>
                        </a:rPr>
                        <a:t>ez</a:t>
                      </a:r>
                      <a:endParaRPr lang="en-US" sz="4400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110911"/>
                  </a:ext>
                </a:extLst>
              </a:tr>
              <a:tr h="1338791">
                <a:tc>
                  <a:txBody>
                    <a:bodyPr/>
                    <a:lstStyle/>
                    <a:p>
                      <a:r>
                        <a:rPr lang="en-US" sz="4400" dirty="0"/>
                        <a:t>Il/</a:t>
                      </a:r>
                      <a:r>
                        <a:rPr lang="en-US" sz="4400" dirty="0" err="1"/>
                        <a:t>elle</a:t>
                      </a:r>
                      <a:r>
                        <a:rPr lang="en-US" sz="4400" dirty="0"/>
                        <a:t>/on </a:t>
                      </a:r>
                      <a:r>
                        <a:rPr lang="en-US" sz="4400" dirty="0">
                          <a:solidFill>
                            <a:srgbClr val="00B050"/>
                          </a:solidFill>
                        </a:rPr>
                        <a:t>NO 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Ils</a:t>
                      </a:r>
                      <a:r>
                        <a:rPr lang="en-US" sz="4400" dirty="0"/>
                        <a:t>/</a:t>
                      </a:r>
                      <a:r>
                        <a:rPr lang="en-US" sz="4400" dirty="0" err="1"/>
                        <a:t>elles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>
                          <a:solidFill>
                            <a:srgbClr val="00B050"/>
                          </a:solidFill>
                        </a:rPr>
                        <a:t>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282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672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C0E9A-17E4-4F8F-A9E9-ACE83E20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Le </a:t>
            </a:r>
            <a:r>
              <a:rPr lang="en-US" dirty="0" err="1">
                <a:cs typeface="Calibri Light"/>
              </a:rPr>
              <a:t>présent</a:t>
            </a:r>
            <a:r>
              <a:rPr lang="en-US" dirty="0">
                <a:cs typeface="Calibri Light"/>
              </a:rPr>
              <a:t> -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E14DA-FD29-4CA1-B049-9CA1C163C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Nous (</a:t>
            </a:r>
            <a:r>
              <a:rPr lang="en-US" dirty="0" err="1">
                <a:cs typeface="Calibri" panose="020F0502020204030204"/>
              </a:rPr>
              <a:t>jouer</a:t>
            </a:r>
            <a:r>
              <a:rPr lang="en-US" dirty="0">
                <a:cs typeface="Calibri" panose="020F0502020204030204"/>
              </a:rPr>
              <a:t>) au hockey. - Drop the "ER" and add the ending</a:t>
            </a:r>
          </a:p>
          <a:p>
            <a:pPr marL="457200" indent="-457200"/>
            <a:r>
              <a:rPr lang="en-US" dirty="0">
                <a:cs typeface="Calibri" panose="020F0502020204030204"/>
              </a:rPr>
              <a:t>Nous </a:t>
            </a:r>
            <a:r>
              <a:rPr lang="en-US" dirty="0" err="1">
                <a:cs typeface="Calibri" panose="020F0502020204030204"/>
              </a:rPr>
              <a:t>jouons</a:t>
            </a:r>
            <a:r>
              <a:rPr lang="en-US" dirty="0">
                <a:cs typeface="Calibri" panose="020F0502020204030204"/>
              </a:rPr>
              <a:t> au hockey.</a:t>
            </a:r>
          </a:p>
          <a:p>
            <a:pPr marL="457200" indent="-457200"/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(We play hockey)</a:t>
            </a:r>
          </a:p>
        </p:txBody>
      </p:sp>
    </p:spTree>
    <p:extLst>
      <p:ext uri="{BB962C8B-B14F-4D97-AF65-F5344CB8AC3E}">
        <p14:creationId xmlns:p14="http://schemas.microsoft.com/office/powerpoint/2010/main" val="22004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0105F-5548-47A5-84F1-C4F3B84F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Le passé </a:t>
            </a:r>
            <a:r>
              <a:rPr lang="en-US" dirty="0" err="1">
                <a:cs typeface="Calibri Light"/>
              </a:rPr>
              <a:t>composé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5E38C-1332-4005-A24C-D2233091D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Composed of 2 parts:</a:t>
            </a:r>
          </a:p>
          <a:p>
            <a:pPr lvl="1"/>
            <a:r>
              <a:rPr lang="en-US" dirty="0">
                <a:solidFill>
                  <a:srgbClr val="0070C0"/>
                </a:solidFill>
                <a:cs typeface="Calibri"/>
              </a:rPr>
              <a:t>Helping verb</a:t>
            </a:r>
          </a:p>
          <a:p>
            <a:pPr lvl="1"/>
            <a:r>
              <a:rPr lang="en-US" dirty="0">
                <a:solidFill>
                  <a:srgbClr val="FF0000"/>
                </a:solidFill>
                <a:cs typeface="Calibri"/>
              </a:rPr>
              <a:t>Part participle (main verb)</a:t>
            </a: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60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French 9</vt:lpstr>
      <vt:lpstr>PowerPoint Presentation</vt:lpstr>
      <vt:lpstr>Infinitive Verbs</vt:lpstr>
      <vt:lpstr>Le présent</vt:lpstr>
      <vt:lpstr>Le présent (ER) endings</vt:lpstr>
      <vt:lpstr>Le présent (IR) endings</vt:lpstr>
      <vt:lpstr>Le présent (RE) endings</vt:lpstr>
      <vt:lpstr>Le présent - example</vt:lpstr>
      <vt:lpstr>Le passé composé</vt:lpstr>
      <vt:lpstr>Helping Verbs - avoir</vt:lpstr>
      <vt:lpstr>Helping Verbs - etre</vt:lpstr>
      <vt:lpstr>Past Participle:</vt:lpstr>
      <vt:lpstr>Passé Composé VS L'Impartfait </vt:lpstr>
      <vt:lpstr>L'imparfait endings</vt:lpstr>
      <vt:lpstr>L'imparfait</vt:lpstr>
      <vt:lpstr>Comparison all 3 tenses: JOUER with nous</vt:lpstr>
      <vt:lpstr>Comparison all 3 tenses: PARLER with elles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416</cp:revision>
  <dcterms:created xsi:type="dcterms:W3CDTF">2020-05-04T18:10:04Z</dcterms:created>
  <dcterms:modified xsi:type="dcterms:W3CDTF">2020-05-04T19:42:51Z</dcterms:modified>
</cp:coreProperties>
</file>